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3" autoAdjust="0"/>
    <p:restoredTop sz="86477" autoAdjust="0"/>
  </p:normalViewPr>
  <p:slideViewPr>
    <p:cSldViewPr>
      <p:cViewPr varScale="1">
        <p:scale>
          <a:sx n="50" d="100"/>
          <a:sy n="50" d="100"/>
        </p:scale>
        <p:origin x="-50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D9F4B-0E34-4E2D-8516-92F7B9062A9C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1BC86-E2E0-458D-ACCB-C401BE8A7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94F65-35D4-41FB-BFB6-2F8E907997DB}" type="slidenum">
              <a:rPr lang="en-GB"/>
              <a:pPr/>
              <a:t>2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C5950-9841-49AB-8697-ABAB381775C8}" type="slidenum">
              <a:rPr lang="en-GB"/>
              <a:pPr/>
              <a:t>3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6B06C-3292-4258-9E9F-FD3621552D03}" type="slidenum">
              <a:rPr lang="en-GB"/>
              <a:pPr/>
              <a:t>8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FB561-B36B-4414-ABB3-BD56F766E0C8}" type="slidenum">
              <a:rPr lang="en-GB"/>
              <a:pPr/>
              <a:t>13</a:t>
            </a:fld>
            <a:endParaRPr lang="en-GB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B7493-949D-4A25-BB39-71067AE0E387}" type="slidenum">
              <a:rPr lang="en-GB"/>
              <a:pPr/>
              <a:t>16</a:t>
            </a:fld>
            <a:endParaRPr lang="en-GB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96335"/>
            <a:ext cx="769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INDUSTRY FUNDAMENTALS:  MODULE 4, UNIT A   VOCABULARY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B56C0A-6341-42A3-AF3D-5E99E34E202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6817F3-B919-4722-9B4C-BAA59FFEF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WANTS TO BE A MILLIONAIRE?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$4,000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85800" y="2133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3200" dirty="0" smtClean="0">
                <a:latin typeface="Arial Black" pitchFamily="34" charset="0"/>
              </a:rPr>
              <a:t>What do you call land set aside for transmission towers, lines and other utility facilities?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restricted land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safety zone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precautionary zone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right of way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D – right of way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 autoUpdateAnimBg="0"/>
      <p:bldP spid="44042" grpId="0" animBg="1" autoUpdateAnimBg="0"/>
      <p:bldP spid="44043" grpId="0" animBg="1" autoUpdateAnimBg="0"/>
      <p:bldP spid="44044" grpId="0" animBg="1" autoUpdateAnimBg="0"/>
      <p:bldP spid="44045" grpId="0" animBg="1" autoUpdateAnimBg="0"/>
      <p:bldP spid="4404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$8,000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85800" y="2133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3200" dirty="0" smtClean="0">
                <a:latin typeface="Arial Black" pitchFamily="34" charset="0"/>
              </a:rPr>
              <a:t>High voltage electricity that is converted to higher voltage is said to be________________?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>
                <a:latin typeface="Arial Black" pitchFamily="34" charset="0"/>
              </a:rPr>
              <a:t>- </a:t>
            </a:r>
            <a:r>
              <a:rPr lang="en-GB" sz="2800" dirty="0" smtClean="0">
                <a:latin typeface="Arial Black" pitchFamily="34" charset="0"/>
              </a:rPr>
              <a:t>transformed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stepped up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stepped down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switched up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A – stepped up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utoUpdateAnimBg="0"/>
      <p:bldP spid="46090" grpId="0" animBg="1" autoUpdateAnimBg="0"/>
      <p:bldP spid="46091" grpId="0" animBg="1" autoUpdateAnimBg="0"/>
      <p:bldP spid="46092" grpId="0" animBg="1" autoUpdateAnimBg="0"/>
      <p:bldP spid="46093" grpId="0" animBg="1" autoUpdateAnimBg="0"/>
      <p:bldP spid="4609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$16,000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762000" y="2209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piece of equipment has more turns in its primary winding than in its secondary winding</a:t>
            </a:r>
            <a:r>
              <a:rPr lang="en-GB" sz="3200" dirty="0" smtClean="0">
                <a:latin typeface="Arial Black" pitchFamily="34" charset="0"/>
              </a:rPr>
              <a:t>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transmission switch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step-up transformer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step-down transformer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conductor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C – step-down transformer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  <p:bldP spid="47114" grpId="0" animBg="1" autoUpdateAnimBg="0"/>
      <p:bldP spid="47115" grpId="0" animBg="1" autoUpdateAnimBg="0"/>
      <p:bldP spid="47116" grpId="0" animBg="1" autoUpdateAnimBg="0"/>
      <p:bldP spid="47117" grpId="0" animBg="1" autoUpdateAnimBg="0"/>
      <p:bldP spid="4711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ln/>
        </p:spPr>
        <p:txBody>
          <a:bodyPr/>
          <a:lstStyle/>
          <a:p>
            <a:r>
              <a:rPr lang="en-GB" dirty="0"/>
              <a:t>$32,000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685800" y="2209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</a:t>
            </a:r>
            <a:r>
              <a:rPr lang="en-GB" sz="2800" dirty="0" err="1" smtClean="0">
                <a:latin typeface="Arial Black" pitchFamily="34" charset="0"/>
              </a:rPr>
              <a:t>subtransformer</a:t>
            </a:r>
            <a:r>
              <a:rPr lang="en-GB" sz="2800" dirty="0" smtClean="0">
                <a:latin typeface="Arial Black" pitchFamily="34" charset="0"/>
              </a:rPr>
              <a:t> 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7670" name="AutoShape 22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high voltage direct current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7671" name="AutoShape 23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switching station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</a:t>
            </a:r>
            <a:r>
              <a:rPr lang="en-GB" sz="2800" dirty="0" err="1" smtClean="0">
                <a:latin typeface="Arial Black" pitchFamily="34" charset="0"/>
              </a:rPr>
              <a:t>subtransmission</a:t>
            </a:r>
            <a:r>
              <a:rPr lang="en-GB" sz="2800" dirty="0" smtClean="0">
                <a:latin typeface="Arial Black" pitchFamily="34" charset="0"/>
              </a:rPr>
              <a:t> 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D – </a:t>
            </a:r>
            <a:r>
              <a:rPr lang="en-GB" sz="2800" dirty="0" err="1" smtClean="0">
                <a:solidFill>
                  <a:schemeClr val="bg1"/>
                </a:solidFill>
                <a:latin typeface="Arial Black" pitchFamily="34" charset="0"/>
              </a:rPr>
              <a:t>subtransmission</a:t>
            </a: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 system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09600" y="1828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part of the electric power system carries reduced voltages from the transmission line system to the distribution system?</a:t>
            </a:r>
            <a:endParaRPr lang="en-GB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8" grpId="0" autoUpdateAnimBg="0"/>
      <p:bldP spid="27669" grpId="0" animBg="1" autoUpdateAnimBg="0"/>
      <p:bldP spid="27670" grpId="0" animBg="1" autoUpdateAnimBg="0"/>
      <p:bldP spid="27671" grpId="0" animBg="1" autoUpdateAnimBg="0"/>
      <p:bldP spid="27672" grpId="0" animBg="1" autoUpdateAnimBg="0"/>
      <p:bldP spid="27673" grpId="0" animBg="1" autoUpdateAnimBg="0"/>
      <p:bldP spid="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ln/>
        </p:spPr>
        <p:txBody>
          <a:bodyPr/>
          <a:lstStyle/>
          <a:p>
            <a:r>
              <a:rPr lang="en-GB" dirty="0"/>
              <a:t>$64,000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09600" y="1905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is the name of the process for connecting transmission lines to (and disconnecting them from) the system?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switching stations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transmission switching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transformation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>
                <a:latin typeface="Arial Black" pitchFamily="34" charset="0"/>
              </a:rPr>
              <a:t>- </a:t>
            </a:r>
            <a:r>
              <a:rPr lang="en-GB" sz="2800" dirty="0" err="1" smtClean="0">
                <a:latin typeface="Arial Black" pitchFamily="34" charset="0"/>
              </a:rPr>
              <a:t>subtransmission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A – transmission switching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nimBg="1" autoUpdateAnimBg="0"/>
      <p:bldP spid="48139" grpId="0" animBg="1" autoUpdateAnimBg="0"/>
      <p:bldP spid="48140" grpId="0" animBg="1" autoUpdateAnimBg="0"/>
      <p:bldP spid="48141" grpId="0" animBg="1" autoUpdateAnimBg="0"/>
      <p:bldP spid="4814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$125,000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09600" y="2209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do you call a reduction in voltage between the source and load due to electrical resistance</a:t>
            </a:r>
            <a:r>
              <a:rPr lang="en-GB" sz="3200" dirty="0" smtClean="0">
                <a:latin typeface="Arial Black" pitchFamily="34" charset="0"/>
              </a:rPr>
              <a:t>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impedance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reactance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voltage drop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stepping down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C – voltage drop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 autoUpdateAnimBg="0"/>
      <p:bldP spid="28687" grpId="0" animBg="1" autoUpdateAnimBg="0"/>
      <p:bldP spid="28688" grpId="0" animBg="1" autoUpdateAnimBg="0"/>
      <p:bldP spid="28689" grpId="0" animBg="1" autoUpdateAnimBg="0"/>
      <p:bldP spid="28690" grpId="0" animBg="1" autoUpdateAnimBg="0"/>
      <p:bldP spid="2869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6248400" cy="1143000"/>
          </a:xfrm>
          <a:noFill/>
          <a:ln/>
        </p:spPr>
        <p:txBody>
          <a:bodyPr/>
          <a:lstStyle/>
          <a:p>
            <a:r>
              <a:rPr lang="en-GB" dirty="0"/>
              <a:t>$250,000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096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do you call the maximum amount of power a transmission line can carry before it starts having heat-related problems?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>
                <a:latin typeface="Arial Black" pitchFamily="34" charset="0"/>
              </a:rPr>
              <a:t>- </a:t>
            </a:r>
            <a:r>
              <a:rPr lang="en-GB" sz="2800" dirty="0" smtClean="0">
                <a:latin typeface="Arial Black" pitchFamily="34" charset="0"/>
              </a:rPr>
              <a:t>resistance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reactance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thermal limit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corona discharge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C – thermal limit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 autoUpdateAnimBg="0"/>
      <p:bldP spid="50186" grpId="0" animBg="1" autoUpdateAnimBg="0"/>
      <p:bldP spid="50187" grpId="0" animBg="1" autoUpdateAnimBg="0"/>
      <p:bldP spid="50188" grpId="0" animBg="1" autoUpdateAnimBg="0"/>
      <p:bldP spid="50189" grpId="0" animBg="1" autoUpdateAnimBg="0"/>
      <p:bldP spid="5019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$500,000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609600" y="2209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is the term for opposition to AC flow due to a </a:t>
            </a:r>
            <a:r>
              <a:rPr lang="en-GB" sz="2800" dirty="0" err="1" smtClean="0">
                <a:latin typeface="Arial Black" pitchFamily="34" charset="0"/>
              </a:rPr>
              <a:t>buildup</a:t>
            </a:r>
            <a:r>
              <a:rPr lang="en-GB" sz="2800" dirty="0" smtClean="0">
                <a:latin typeface="Arial Black" pitchFamily="34" charset="0"/>
              </a:rPr>
              <a:t> of electric or magnetic fields?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reactance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A </a:t>
            </a:r>
            <a:r>
              <a:rPr lang="en-GB" sz="2800" dirty="0" smtClean="0">
                <a:latin typeface="Arial Black" pitchFamily="34" charset="0"/>
              </a:rPr>
              <a:t>– resistance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impedance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9165" name="AutoShape 13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capacitance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B – reactance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utoUpdateAnimBg="0"/>
      <p:bldP spid="49162" grpId="0" animBg="1" autoUpdateAnimBg="0"/>
      <p:bldP spid="49163" grpId="0" animBg="1" autoUpdateAnimBg="0"/>
      <p:bldP spid="49164" grpId="0" animBg="1" autoUpdateAnimBg="0"/>
      <p:bldP spid="49165" grpId="0" animBg="1" autoUpdateAnimBg="0"/>
      <p:bldP spid="4916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  <a:noFill/>
          <a:ln/>
        </p:spPr>
        <p:txBody>
          <a:bodyPr/>
          <a:lstStyle/>
          <a:p>
            <a:r>
              <a:rPr lang="en-GB" dirty="0"/>
              <a:t>$1,000,000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57200" y="17526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is the name of the instrument used to measure and display waveforms created by an electrical current?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B </a:t>
            </a:r>
            <a:r>
              <a:rPr lang="en-GB" sz="2800" dirty="0" smtClean="0">
                <a:latin typeface="Arial Black" pitchFamily="34" charset="0"/>
              </a:rPr>
              <a:t>–</a:t>
            </a:r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voltaic cell</a:t>
            </a: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– 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A </a:t>
            </a:r>
            <a:r>
              <a:rPr lang="en-GB" sz="2800" dirty="0" smtClean="0">
                <a:latin typeface="Arial Black" pitchFamily="34" charset="0"/>
              </a:rPr>
              <a:t>–</a:t>
            </a:r>
            <a:r>
              <a:rPr lang="en-GB" sz="2800" dirty="0" smtClean="0">
                <a:solidFill>
                  <a:srgbClr val="CC66FF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voltmeter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insulator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oscilloscope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D – oscilloscope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7" grpId="0" autoUpdateAnimBg="0"/>
      <p:bldP spid="29718" grpId="0" animBg="1" autoUpdateAnimBg="0"/>
      <p:bldP spid="29719" grpId="0" animBg="1" autoUpdateAnimBg="0"/>
      <p:bldP spid="29720" grpId="0" animBg="1" autoUpdateAnimBg="0"/>
      <p:bldP spid="29721" grpId="0" animBg="1" autoUpdateAnimBg="0"/>
      <p:bldP spid="2972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953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533400" y="2743200"/>
            <a:ext cx="845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2500">
                <a:solidFill>
                  <a:srgbClr val="CC66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Winner!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  <p:bldP spid="34827" grpId="0" autoUpdateAnimBg="0"/>
      <p:bldP spid="34828" grpId="0" autoUpdateAnimBg="0"/>
      <p:bldP spid="348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8575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GB" sz="10600" dirty="0"/>
              <a:t>Confident?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Prizes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905000"/>
            <a:ext cx="2971800" cy="4495800"/>
          </a:xfrm>
        </p:spPr>
        <p:txBody>
          <a:bodyPr/>
          <a:lstStyle/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$100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2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$200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3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$500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4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$1,000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5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$2,000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6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$4,000</a:t>
            </a:r>
          </a:p>
          <a:p>
            <a:pPr marL="819150" lvl="1">
              <a:buFontTx/>
              <a:buNone/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7</a:t>
            </a:r>
            <a:r>
              <a:rPr lang="en-GB" sz="3200" dirty="0"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$8,000</a:t>
            </a:r>
          </a:p>
          <a:p>
            <a:pPr marL="819150" lvl="1">
              <a:buFontTx/>
              <a:buNone/>
            </a:pPr>
            <a:endParaRPr lang="en-GB" sz="3200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876800" y="1866900"/>
            <a:ext cx="419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8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$16,000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9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$32,000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10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$64,000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11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$125,000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12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$250,000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13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$500,000</a:t>
            </a:r>
          </a:p>
          <a:p>
            <a:pPr marL="819150" lvl="1" indent="-285750">
              <a:spcBef>
                <a:spcPct val="20000"/>
              </a:spcBef>
            </a:pPr>
            <a:r>
              <a:rPr lang="en-GB" sz="3200" dirty="0">
                <a:solidFill>
                  <a:srgbClr val="CC66FF"/>
                </a:solidFill>
                <a:latin typeface="Arial Black" pitchFamily="34" charset="0"/>
              </a:rPr>
              <a:t>14</a:t>
            </a: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3200" dirty="0" smtClean="0">
                <a:latin typeface="Arial Black" pitchFamily="34" charset="0"/>
              </a:rPr>
              <a:t> </a:t>
            </a:r>
            <a:r>
              <a:rPr lang="en-GB" sz="3200" dirty="0">
                <a:latin typeface="Arial Black" pitchFamily="34" charset="0"/>
              </a:rPr>
              <a:t>$1,000,000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9600"/>
              <a:t>Lifelines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2000" indent="-762000"/>
            <a:r>
              <a:rPr lang="en-GB" sz="5400"/>
              <a:t>“Phone a friend”</a:t>
            </a:r>
          </a:p>
          <a:p>
            <a:pPr marL="762000" indent="-762000"/>
            <a:r>
              <a:rPr lang="en-GB" sz="5400"/>
              <a:t>Ask the audience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$100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2057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latin typeface="Arial Black" pitchFamily="34" charset="0"/>
              </a:rPr>
              <a:t>	</a:t>
            </a:r>
            <a:r>
              <a:rPr lang="en-GB" sz="3200" dirty="0" smtClean="0">
                <a:latin typeface="Arial Black" pitchFamily="34" charset="0"/>
              </a:rPr>
              <a:t>What is the rigid support structure for overhead electric power lines?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right of way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transmission tower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step-up transformer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generator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A – transmission tower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$200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685800" y="2057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3200" dirty="0" smtClean="0">
                <a:latin typeface="Arial Black" pitchFamily="34" charset="0"/>
              </a:rPr>
              <a:t>What </a:t>
            </a:r>
            <a:r>
              <a:rPr lang="en-GB" sz="3200" dirty="0" smtClean="0">
                <a:latin typeface="Arial Black" pitchFamily="34" charset="0"/>
              </a:rPr>
              <a:t>is the </a:t>
            </a:r>
            <a:r>
              <a:rPr lang="en-GB" sz="3200" dirty="0" smtClean="0">
                <a:latin typeface="Arial Black" pitchFamily="34" charset="0"/>
              </a:rPr>
              <a:t>bulk transfer of high voltage electrical from generating plant to substations?</a:t>
            </a:r>
            <a:endParaRPr lang="en-GB" sz="3200" dirty="0">
              <a:latin typeface="Arial Black" pitchFamily="34" charset="0"/>
            </a:endParaRP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power conversion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power distribution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</a:t>
            </a:r>
            <a:r>
              <a:rPr lang="en-GB" sz="2800" dirty="0" err="1" smtClean="0">
                <a:latin typeface="Arial Black" pitchFamily="34" charset="0"/>
              </a:rPr>
              <a:t>subtransmission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power transmission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D – electric power transmission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utoUpdateAnimBg="0"/>
      <p:bldP spid="22541" grpId="0" animBg="1" autoUpdateAnimBg="0"/>
      <p:bldP spid="22542" grpId="0" animBg="1" autoUpdateAnimBg="0"/>
      <p:bldP spid="22543" grpId="0" animBg="1" autoUpdateAnimBg="0"/>
      <p:bldP spid="22544" grpId="0" animBg="1" autoUpdateAnimBg="0"/>
      <p:bldP spid="2254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dirty="0"/>
              <a:t>$500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85800" y="22098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is the interconnected electric generation, transmission, and distribution system called?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power grid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load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6641" name="AutoShape 17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highway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6642" name="AutoShape 18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electric </a:t>
            </a:r>
            <a:r>
              <a:rPr lang="en-GB" sz="2800" dirty="0" err="1" smtClean="0">
                <a:latin typeface="Arial Black" pitchFamily="34" charset="0"/>
              </a:rPr>
              <a:t>supersystem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B – electric power grid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autoUpdateAnimBg="0"/>
      <p:bldP spid="26639" grpId="0" animBg="1" autoUpdateAnimBg="0"/>
      <p:bldP spid="26640" grpId="0" animBg="1" autoUpdateAnimBg="0"/>
      <p:bldP spid="26641" grpId="0" animBg="1" autoUpdateAnimBg="0"/>
      <p:bldP spid="26642" grpId="0" animBg="1" autoUpdateAnimBg="0"/>
      <p:bldP spid="2664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6248400" cy="1143000"/>
          </a:xfrm>
          <a:noFill/>
          <a:ln/>
        </p:spPr>
        <p:txBody>
          <a:bodyPr/>
          <a:lstStyle/>
          <a:p>
            <a:r>
              <a:rPr lang="en-GB" dirty="0"/>
              <a:t>$1,000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838200" y="18288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What is the final component of the electric power system which delivers power to residential customers?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distribution 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transmission 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generation system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substations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B –distribution system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utoUpdateAnimBg="0"/>
      <p:bldP spid="24591" grpId="0" animBg="1" autoUpdateAnimBg="0"/>
      <p:bldP spid="24592" grpId="0" animBg="1" autoUpdateAnimBg="0"/>
      <p:bldP spid="24593" grpId="0" animBg="1" autoUpdateAnimBg="0"/>
      <p:bldP spid="24594" grpId="0" animBg="1" autoUpdateAnimBg="0"/>
      <p:bldP spid="245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  <a:ln/>
        </p:spPr>
        <p:txBody>
          <a:bodyPr/>
          <a:lstStyle/>
          <a:p>
            <a:r>
              <a:rPr lang="en-GB" dirty="0"/>
              <a:t>$2,000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609600" y="18288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32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en-GB" sz="2800" dirty="0" smtClean="0">
                <a:latin typeface="Arial Black" pitchFamily="34" charset="0"/>
              </a:rPr>
              <a:t>Where would you find the equipment within the transmission and distribution system for transforming and routing electric power?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3575" name="AutoShape 23"/>
          <p:cNvSpPr>
            <a:spLocks noChangeArrowheads="1"/>
          </p:cNvSpPr>
          <p:nvPr/>
        </p:nvSpPr>
        <p:spPr bwMode="auto">
          <a:xfrm>
            <a:off x="1143000" y="50292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76250"/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B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overhead transmission lines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3576" name="AutoShape 24"/>
          <p:cNvSpPr>
            <a:spLocks noChangeArrowheads="1"/>
          </p:cNvSpPr>
          <p:nvPr/>
        </p:nvSpPr>
        <p:spPr bwMode="auto">
          <a:xfrm>
            <a:off x="1143000" y="44958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A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substation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>
            <a:off x="1143000" y="55626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generation plant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>
            <a:off x="1143000" y="6096000"/>
            <a:ext cx="7162800" cy="457200"/>
          </a:xfrm>
          <a:prstGeom prst="flowChartTerminator">
            <a:avLst/>
          </a:prstGeom>
          <a:solidFill>
            <a:srgbClr val="0000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srgbClr val="CC66FF"/>
                </a:solidFill>
                <a:latin typeface="Arial Black" pitchFamily="34" charset="0"/>
              </a:rPr>
              <a:t>D</a:t>
            </a:r>
            <a:r>
              <a:rPr lang="en-GB" sz="2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GB" sz="2800" dirty="0" smtClean="0">
                <a:latin typeface="Arial Black" pitchFamily="34" charset="0"/>
              </a:rPr>
              <a:t>– step-up transformer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23579" name="AutoShape 27"/>
          <p:cNvSpPr>
            <a:spLocks noChangeArrowheads="1"/>
          </p:cNvSpPr>
          <p:nvPr/>
        </p:nvSpPr>
        <p:spPr bwMode="auto">
          <a:xfrm>
            <a:off x="1219200" y="3657600"/>
            <a:ext cx="7162800" cy="457200"/>
          </a:xfrm>
          <a:prstGeom prst="flowChartTerminator">
            <a:avLst/>
          </a:prstGeom>
          <a:solidFill>
            <a:srgbClr val="FF6600"/>
          </a:solidFill>
          <a:ln w="9525">
            <a:solidFill>
              <a:srgbClr val="99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spcBef>
                <a:spcPct val="20000"/>
              </a:spcBef>
            </a:pPr>
            <a:r>
              <a:rPr lang="en-GB" sz="2800" dirty="0" smtClean="0">
                <a:solidFill>
                  <a:schemeClr val="bg1"/>
                </a:solidFill>
                <a:latin typeface="Arial Black" pitchFamily="34" charset="0"/>
              </a:rPr>
              <a:t>A – substation</a:t>
            </a:r>
            <a:endParaRPr lang="en-GB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utoUpdateAnimBg="0"/>
      <p:bldP spid="23575" grpId="0" animBg="1" autoUpdateAnimBg="0"/>
      <p:bldP spid="23576" grpId="0" animBg="1" autoUpdateAnimBg="0"/>
      <p:bldP spid="23577" grpId="0" animBg="1" autoUpdateAnimBg="0"/>
      <p:bldP spid="23578" grpId="0" animBg="1" autoUpdateAnimBg="0"/>
      <p:bldP spid="23579" grpId="0" animBg="1" autoUpdateAnimBg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220</TotalTime>
  <Words>385</Words>
  <Application>Microsoft Office PowerPoint</Application>
  <PresentationFormat>On-screen Show (4:3)</PresentationFormat>
  <Paragraphs>133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Deluxe</vt:lpstr>
      <vt:lpstr>WHO WANTS TO BE A MILLIONAIRE?</vt:lpstr>
      <vt:lpstr>Confident?</vt:lpstr>
      <vt:lpstr>The Prizes</vt:lpstr>
      <vt:lpstr>Lifelines</vt:lpstr>
      <vt:lpstr>$100</vt:lpstr>
      <vt:lpstr>$200</vt:lpstr>
      <vt:lpstr>$500</vt:lpstr>
      <vt:lpstr>$1,000</vt:lpstr>
      <vt:lpstr>$2,000</vt:lpstr>
      <vt:lpstr>$4,000</vt:lpstr>
      <vt:lpstr>$8,000</vt:lpstr>
      <vt:lpstr>$16,000</vt:lpstr>
      <vt:lpstr>$32,000</vt:lpstr>
      <vt:lpstr>$64,000</vt:lpstr>
      <vt:lpstr>$125,000</vt:lpstr>
      <vt:lpstr>$250,000</vt:lpstr>
      <vt:lpstr>$500,000</vt:lpstr>
      <vt:lpstr>$1,000,000</vt:lpstr>
      <vt:lpstr>Slide 19</vt:lpstr>
    </vt:vector>
  </TitlesOfParts>
  <Company>CORD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anderson</dc:creator>
  <cp:lastModifiedBy>anderson</cp:lastModifiedBy>
  <cp:revision>28</cp:revision>
  <dcterms:created xsi:type="dcterms:W3CDTF">2011-02-14T19:52:59Z</dcterms:created>
  <dcterms:modified xsi:type="dcterms:W3CDTF">2011-04-05T16:45:01Z</dcterms:modified>
</cp:coreProperties>
</file>